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>
  <p:sldMasterIdLst>
    <p:sldMasterId id="2147484328" r:id="rId1"/>
  </p:sldMasterIdLst>
  <p:notesMasterIdLst>
    <p:notesMasterId r:id="rId10"/>
  </p:notesMasterIdLst>
  <p:handoutMasterIdLst>
    <p:handoutMasterId r:id="rId11"/>
  </p:handoutMasterIdLst>
  <p:sldIdLst>
    <p:sldId id="440" r:id="rId2"/>
    <p:sldId id="445" r:id="rId3"/>
    <p:sldId id="439" r:id="rId4"/>
    <p:sldId id="451" r:id="rId5"/>
    <p:sldId id="450" r:id="rId6"/>
    <p:sldId id="453" r:id="rId7"/>
    <p:sldId id="447" r:id="rId8"/>
    <p:sldId id="452" r:id="rId9"/>
  </p:sldIdLst>
  <p:sldSz cx="9144000" cy="6858000" type="screen4x3"/>
  <p:notesSz cx="7315200" cy="9601200"/>
  <p:custDataLst>
    <p:tags r:id="rId12"/>
  </p:custData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FAFAFA"/>
    <a:srgbClr val="FF2020"/>
    <a:srgbClr val="0095A9"/>
    <a:srgbClr val="FEB80A"/>
    <a:srgbClr val="FF0000"/>
    <a:srgbClr val="E7DEC9"/>
    <a:srgbClr val="E1E600"/>
    <a:srgbClr val="008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54" autoAdjust="0"/>
    <p:restoredTop sz="83817" autoAdjust="0"/>
  </p:normalViewPr>
  <p:slideViewPr>
    <p:cSldViewPr>
      <p:cViewPr varScale="1">
        <p:scale>
          <a:sx n="94" d="100"/>
          <a:sy n="94" d="100"/>
        </p:scale>
        <p:origin x="2280" y="1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1053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2574" y="-8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pPr>
              <a:defRPr/>
            </a:pPr>
            <a:fld id="{F9019A5B-CCA2-4BA8-9887-73FF76587567}" type="datetimeFigureOut">
              <a:rPr lang="en-US"/>
              <a:pPr>
                <a:defRPr/>
              </a:pPr>
              <a:t>11/9/20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pPr>
              <a:defRPr/>
            </a:pPr>
            <a:fld id="{FC65215E-7B35-4D89-B6DB-4FA9281CAD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88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tmp>
</file>

<file path=ppt/media/image13.png>
</file>

<file path=ppt/media/image14.tmp>
</file>

<file path=ppt/media/image2.jpe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1" y="0"/>
            <a:ext cx="7313507" cy="9599534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round/>
            <a:headEnd/>
            <a:tailEnd/>
          </a:ln>
        </p:spPr>
        <p:txBody>
          <a:bodyPr wrap="none" lIns="96661" tIns="48331" rIns="96661" bIns="48331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2050" name="AutoShape 2"/>
          <p:cNvSpPr>
            <a:spLocks noChangeArrowheads="1"/>
          </p:cNvSpPr>
          <p:nvPr/>
        </p:nvSpPr>
        <p:spPr bwMode="auto">
          <a:xfrm>
            <a:off x="1" y="1"/>
            <a:ext cx="7311813" cy="9597866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wrap="none" lIns="96661" tIns="48331" rIns="96661" bIns="48331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20484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7974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2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75361" y="4560570"/>
            <a:ext cx="5361093" cy="4318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422" tIns="48711" rIns="97422" bIns="4871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4145281" y="9121140"/>
            <a:ext cx="3166533" cy="298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7422" tIns="48711" rIns="97422" bIns="48711" anchor="b">
            <a:spAutoFit/>
          </a:bodyPr>
          <a:lstStyle/>
          <a:p>
            <a:pPr algn="r" eaLnBrk="0" hangingPunct="0">
              <a:buSzPct val="100000"/>
              <a:tabLst>
                <a:tab pos="0" algn="l"/>
                <a:tab pos="483306" algn="l"/>
                <a:tab pos="966612" algn="l"/>
                <a:tab pos="1449918" algn="l"/>
                <a:tab pos="1933224" algn="l"/>
                <a:tab pos="2416531" algn="l"/>
                <a:tab pos="2899837" algn="l"/>
                <a:tab pos="3383143" algn="l"/>
                <a:tab pos="3866449" algn="l"/>
                <a:tab pos="4349755" algn="l"/>
                <a:tab pos="4833061" algn="l"/>
                <a:tab pos="5316367" algn="l"/>
                <a:tab pos="5799673" algn="l"/>
                <a:tab pos="6282980" algn="l"/>
                <a:tab pos="6766286" algn="l"/>
                <a:tab pos="7249592" algn="l"/>
                <a:tab pos="7732898" algn="l"/>
                <a:tab pos="8216204" algn="l"/>
                <a:tab pos="8699510" algn="l"/>
                <a:tab pos="9182816" algn="l"/>
                <a:tab pos="9666122" algn="l"/>
              </a:tabLst>
              <a:defRPr/>
            </a:pPr>
            <a:fld id="{139B55C1-6E86-4855-ACAA-31CB2FB5847D}" type="slidenum">
              <a:rPr lang="en-GB" sz="1300">
                <a:latin typeface="Times" pitchFamily="18" charset="0"/>
              </a:rPr>
              <a:pPr algn="r" eaLnBrk="0" hangingPunct="0">
                <a:buSzPct val="100000"/>
                <a:tabLst>
                  <a:tab pos="0" algn="l"/>
                  <a:tab pos="483306" algn="l"/>
                  <a:tab pos="966612" algn="l"/>
                  <a:tab pos="1449918" algn="l"/>
                  <a:tab pos="1933224" algn="l"/>
                  <a:tab pos="2416531" algn="l"/>
                  <a:tab pos="2899837" algn="l"/>
                  <a:tab pos="3383143" algn="l"/>
                  <a:tab pos="3866449" algn="l"/>
                  <a:tab pos="4349755" algn="l"/>
                  <a:tab pos="4833061" algn="l"/>
                  <a:tab pos="5316367" algn="l"/>
                  <a:tab pos="5799673" algn="l"/>
                  <a:tab pos="6282980" algn="l"/>
                  <a:tab pos="6766286" algn="l"/>
                  <a:tab pos="7249592" algn="l"/>
                  <a:tab pos="7732898" algn="l"/>
                  <a:tab pos="8216204" algn="l"/>
                  <a:tab pos="8699510" algn="l"/>
                  <a:tab pos="9182816" algn="l"/>
                  <a:tab pos="9666122" algn="l"/>
                </a:tabLst>
                <a:defRPr/>
              </a:pPr>
              <a:t>‹#›</a:t>
            </a:fld>
            <a:endParaRPr lang="en-GB" sz="1300" dirty="0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6471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Anyone feel like they are not included in these</a:t>
            </a:r>
            <a:r>
              <a:rPr lang="en-US" baseline="0" dirty="0"/>
              <a:t> results?</a:t>
            </a:r>
          </a:p>
          <a:p>
            <a:endParaRPr lang="en-US" baseline="0" dirty="0"/>
          </a:p>
          <a:p>
            <a:r>
              <a:rPr lang="en-US" baseline="0" dirty="0"/>
              <a:t>While this does include one woman of color (plus a child in costume and a puppet), the picture of the woman of color is her arrest photo after hitting her granddaughter with a slipper (Florida, </a:t>
            </a:r>
            <a:r>
              <a:rPr lang="en-US" baseline="0" dirty="0" err="1"/>
              <a:t>gotta</a:t>
            </a:r>
            <a:r>
              <a:rPr lang="en-US" baseline="0" dirty="0"/>
              <a:t> love it!)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6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these results </a:t>
            </a:r>
            <a:r>
              <a:rPr lang="en-US" b="1" i="1" dirty="0"/>
              <a:t>ETHICAL</a:t>
            </a:r>
            <a:r>
              <a:rPr lang="en-US" b="0" i="0" dirty="0"/>
              <a:t>? There are two pictures of women – one of which is historical.</a:t>
            </a:r>
          </a:p>
        </p:txBody>
      </p:sp>
    </p:spTree>
    <p:extLst>
      <p:ext uri="{BB962C8B-B14F-4D97-AF65-F5344CB8AC3E}">
        <p14:creationId xmlns:p14="http://schemas.microsoft.com/office/powerpoint/2010/main" val="2766274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Malay language is not gendered, so "</a:t>
            </a:r>
            <a:r>
              <a:rPr lang="en-US" dirty="0" err="1"/>
              <a:t>Dia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doktor</a:t>
            </a:r>
            <a:r>
              <a:rPr lang="en-US" dirty="0"/>
              <a:t>" could refer to a man or a woman. Google translate does not note this, however</a:t>
            </a:r>
          </a:p>
          <a:p>
            <a:endParaRPr lang="en-US" dirty="0"/>
          </a:p>
          <a:p>
            <a:r>
              <a:rPr lang="en-US" dirty="0"/>
              <a:t>Credit for finding this goes to Dakota </a:t>
            </a:r>
            <a:r>
              <a:rPr lang="en-US" dirty="0" err="1"/>
              <a:t>Handzlik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06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Malay language is not gendered, so "</a:t>
            </a:r>
            <a:r>
              <a:rPr lang="en-US" dirty="0" err="1"/>
              <a:t>Dia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doktor</a:t>
            </a:r>
            <a:r>
              <a:rPr lang="en-US" dirty="0"/>
              <a:t>" could refer to a man or a woman. Google translate does not note this, however</a:t>
            </a:r>
          </a:p>
          <a:p>
            <a:endParaRPr lang="en-US" dirty="0"/>
          </a:p>
          <a:p>
            <a:r>
              <a:rPr lang="en-US" dirty="0"/>
              <a:t>Credit for finding this goes to Dakota </a:t>
            </a:r>
            <a:r>
              <a:rPr lang="en-US" dirty="0" err="1"/>
              <a:t>Handzlik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924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News story retrieved from https://www.wired.com/story/web-accessibility-blind-users-dominos/ on Nov. 18, 2019. Used under fair use exemption to </a:t>
            </a:r>
            <a:r>
              <a:rPr lang="en-US"/>
              <a:t>copyright law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669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Headline retrieved from https://</a:t>
            </a:r>
            <a:r>
              <a:rPr lang="en-US" dirty="0" err="1"/>
              <a:t>www.computerworld.com</a:t>
            </a:r>
            <a:r>
              <a:rPr lang="en-US" dirty="0"/>
              <a:t>/article/3406846/wtf-</a:t>
            </a:r>
            <a:r>
              <a:rPr lang="en-US" dirty="0" err="1"/>
              <a:t>microsoft.html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0543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591056"/>
            <a:ext cx="8153400" cy="5120640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  <a:lvl3pPr>
              <a:buClr>
                <a:schemeClr val="accent3"/>
              </a:buClr>
              <a:defRPr/>
            </a:lvl3pPr>
            <a:lvl4pPr>
              <a:buClr>
                <a:schemeClr val="accent4"/>
              </a:buClr>
              <a:defRPr/>
            </a:lvl4pPr>
            <a:lvl5pPr>
              <a:buClr>
                <a:schemeClr val="accent5">
                  <a:lumMod val="60000"/>
                  <a:lumOff val="40000"/>
                </a:schemeClr>
              </a:buClr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6"/>
            <a:ext cx="3886200" cy="5116033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6"/>
            <a:ext cx="3886200" cy="5116033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244436"/>
            <a:ext cx="3886200" cy="446116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244436"/>
            <a:ext cx="3886200" cy="446116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591056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591056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077200" cy="987552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077200" cy="987552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591056"/>
            <a:ext cx="1600200" cy="5114544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591056"/>
            <a:ext cx="6400800" cy="511454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51054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29" r:id="rId1"/>
    <p:sldLayoutId id="2147484330" r:id="rId2"/>
    <p:sldLayoutId id="2147484331" r:id="rId3"/>
    <p:sldLayoutId id="2147484332" r:id="rId4"/>
    <p:sldLayoutId id="2147484333" r:id="rId5"/>
    <p:sldLayoutId id="2147484334" r:id="rId6"/>
    <p:sldLayoutId id="2147484335" r:id="rId7"/>
    <p:sldLayoutId id="2147484336" r:id="rId8"/>
    <p:sldLayoutId id="2147484337" r:id="rId9"/>
    <p:sldLayoutId id="2147484338" r:id="rId10"/>
    <p:sldLayoutId id="2147484339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tx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3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4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2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51EFE-0E5A-084C-86FD-6B7DF086D2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32:</a:t>
            </a:r>
            <a:br>
              <a:rPr lang="en-US" dirty="0"/>
            </a:br>
            <a:r>
              <a:rPr lang="en-US" dirty="0"/>
              <a:t>Ethics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C0DDC-9838-6D4C-B33B-7F0BDD0E05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31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Driven Decisions</a:t>
            </a:r>
          </a:p>
        </p:txBody>
      </p:sp>
      <p:pic>
        <p:nvPicPr>
          <p:cNvPr id="6" name="Content Placeholder 5" descr="grandma - Google Search - Mozilla Firefox (Private Browsing)">
            <a:extLst>
              <a:ext uri="{FF2B5EF4-FFF2-40B4-BE49-F238E27FC236}">
                <a16:creationId xmlns:a16="http://schemas.microsoft.com/office/drawing/2014/main" id="{F6EEF0AA-F9BC-4B72-B01A-D8B6554943B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1" r="819"/>
          <a:stretch/>
        </p:blipFill>
        <p:spPr>
          <a:xfrm>
            <a:off x="644162" y="1600200"/>
            <a:ext cx="8395930" cy="4267200"/>
          </a:xfrm>
        </p:spPr>
      </p:pic>
    </p:spTree>
    <p:extLst>
      <p:ext uri="{BB962C8B-B14F-4D97-AF65-F5344CB8AC3E}">
        <p14:creationId xmlns:p14="http://schemas.microsoft.com/office/powerpoint/2010/main" val="243348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Driven Decisions</a:t>
            </a:r>
          </a:p>
        </p:txBody>
      </p:sp>
      <p:pic>
        <p:nvPicPr>
          <p:cNvPr id="6" name="Content Placeholder 5" descr="programmer - Google Search - Mozilla Firefox (Private Browsing)">
            <a:extLst>
              <a:ext uri="{FF2B5EF4-FFF2-40B4-BE49-F238E27FC236}">
                <a16:creationId xmlns:a16="http://schemas.microsoft.com/office/drawing/2014/main" id="{9C9F3F3D-A2AC-4459-81A4-F0970F4DA7E9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7" r="1021"/>
          <a:stretch/>
        </p:blipFill>
        <p:spPr>
          <a:xfrm>
            <a:off x="609600" y="1600199"/>
            <a:ext cx="8470446" cy="4312227"/>
          </a:xfrm>
        </p:spPr>
      </p:pic>
    </p:spTree>
    <p:extLst>
      <p:ext uri="{BB962C8B-B14F-4D97-AF65-F5344CB8AC3E}">
        <p14:creationId xmlns:p14="http://schemas.microsoft.com/office/powerpoint/2010/main" val="2744866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EC5BAA-FF5F-44E3-85A8-047FD84D8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the Impact?</a:t>
            </a:r>
          </a:p>
        </p:txBody>
      </p:sp>
      <p:pic>
        <p:nvPicPr>
          <p:cNvPr id="13" name="Content Placeholder 12" descr="Google Translate - Mozilla Firefox">
            <a:extLst>
              <a:ext uri="{FF2B5EF4-FFF2-40B4-BE49-F238E27FC236}">
                <a16:creationId xmlns:a16="http://schemas.microsoft.com/office/drawing/2014/main" id="{F93C91E3-C03B-4F9D-94DE-519B165A9ED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131" y="1752600"/>
            <a:ext cx="8153400" cy="685800"/>
          </a:xfrm>
        </p:spPr>
      </p:pic>
      <p:pic>
        <p:nvPicPr>
          <p:cNvPr id="14" name="Content Placeholder 12" descr="Google Translate - Mozilla Firefox">
            <a:extLst>
              <a:ext uri="{FF2B5EF4-FFF2-40B4-BE49-F238E27FC236}">
                <a16:creationId xmlns:a16="http://schemas.microsoft.com/office/drawing/2014/main" id="{3D7B1FA0-CAFB-41C7-B25A-49624D97E3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131" y="2438400"/>
            <a:ext cx="8153400" cy="1181100"/>
          </a:xfrm>
          <a:prstGeom prst="rect">
            <a:avLst/>
          </a:prstGeom>
        </p:spPr>
      </p:pic>
      <p:pic>
        <p:nvPicPr>
          <p:cNvPr id="15" name="Content Placeholder 12" descr="Google Translate - Mozilla Firefox">
            <a:extLst>
              <a:ext uri="{FF2B5EF4-FFF2-40B4-BE49-F238E27FC236}">
                <a16:creationId xmlns:a16="http://schemas.microsoft.com/office/drawing/2014/main" id="{EFE096D1-C0A7-4CFC-83C8-9C05F71197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131" y="4191000"/>
            <a:ext cx="8153400" cy="685800"/>
          </a:xfrm>
          <a:prstGeom prst="rect">
            <a:avLst/>
          </a:prstGeom>
        </p:spPr>
      </p:pic>
      <p:pic>
        <p:nvPicPr>
          <p:cNvPr id="17" name="Picture 16" descr="Google Translate - Mozilla Firefox">
            <a:extLst>
              <a:ext uri="{FF2B5EF4-FFF2-40B4-BE49-F238E27FC236}">
                <a16:creationId xmlns:a16="http://schemas.microsoft.com/office/drawing/2014/main" id="{409695B0-79F7-4FB3-95AF-C6B86B8D51D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131" y="4876800"/>
            <a:ext cx="8153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0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3C0ECE5-6C3C-49AB-B4E2-DA63B469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94" y="4191000"/>
            <a:ext cx="8158537" cy="20548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2E27178-412D-42F5-8894-EF9AF62645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94" y="1758512"/>
            <a:ext cx="8158537" cy="186585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EC5BAA-FF5F-44E3-85A8-047FD84D8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the Impact?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9695B0-79F7-4FB3-95AF-C6B86B8D51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762" y="5638800"/>
            <a:ext cx="523875" cy="304800"/>
          </a:xfrm>
          <a:prstGeom prst="rect">
            <a:avLst/>
          </a:prstGeom>
        </p:spPr>
      </p:pic>
      <p:pic>
        <p:nvPicPr>
          <p:cNvPr id="23" name="Content Placeholder 12">
            <a:extLst>
              <a:ext uri="{FF2B5EF4-FFF2-40B4-BE49-F238E27FC236}">
                <a16:creationId xmlns:a16="http://schemas.microsoft.com/office/drawing/2014/main" id="{F4FF87A1-9812-4BE1-9669-12F0E5BE4D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24" y="3124200"/>
            <a:ext cx="514350" cy="3048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EBB202E3-C62B-4B23-B954-9F06AB057393}"/>
              </a:ext>
            </a:extLst>
          </p:cNvPr>
          <p:cNvSpPr/>
          <p:nvPr/>
        </p:nvSpPr>
        <p:spPr>
          <a:xfrm>
            <a:off x="914400" y="3036833"/>
            <a:ext cx="533400" cy="4762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A0A8585-C66B-4A8E-8583-164F7FCFF8B7}"/>
              </a:ext>
            </a:extLst>
          </p:cNvPr>
          <p:cNvSpPr/>
          <p:nvPr/>
        </p:nvSpPr>
        <p:spPr>
          <a:xfrm>
            <a:off x="4929350" y="5553075"/>
            <a:ext cx="604837" cy="4762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62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C5CBEB-9067-4714-8974-688AB434B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Impact?</a:t>
            </a:r>
          </a:p>
        </p:txBody>
      </p:sp>
      <p:pic>
        <p:nvPicPr>
          <p:cNvPr id="9" name="Content Placeholder 8" descr="The Internet Is for Everyone, Right? Not With a Screen Reader | WIRED - Mozilla Firefox (Private Browsing)">
            <a:extLst>
              <a:ext uri="{FF2B5EF4-FFF2-40B4-BE49-F238E27FC236}">
                <a16:creationId xmlns:a16="http://schemas.microsoft.com/office/drawing/2014/main" id="{0C6D8D59-DD92-4D37-A121-1B1B04AFEF3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4" r="3448" b="14111"/>
          <a:stretch/>
        </p:blipFill>
        <p:spPr>
          <a:xfrm>
            <a:off x="609600" y="1676400"/>
            <a:ext cx="8153400" cy="4440692"/>
          </a:xfrm>
        </p:spPr>
      </p:pic>
    </p:spTree>
    <p:extLst>
      <p:ext uri="{BB962C8B-B14F-4D97-AF65-F5344CB8AC3E}">
        <p14:creationId xmlns:p14="http://schemas.microsoft.com/office/powerpoint/2010/main" val="3805981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64666F-3264-C24D-8545-28C64B52646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600200"/>
            <a:ext cx="8376397" cy="4953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CDFBFF3-7E3E-9F41-AC14-05BA99779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Non-"Big Data" Issues</a:t>
            </a:r>
          </a:p>
        </p:txBody>
      </p:sp>
    </p:spTree>
    <p:extLst>
      <p:ext uri="{BB962C8B-B14F-4D97-AF65-F5344CB8AC3E}">
        <p14:creationId xmlns:p14="http://schemas.microsoft.com/office/powerpoint/2010/main" val="1957516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751C41-807D-7D4B-BFE8-AA6C5D1B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Non-"Big Data" Issues</a:t>
            </a:r>
          </a:p>
        </p:txBody>
      </p:sp>
      <p:pic>
        <p:nvPicPr>
          <p:cNvPr id="6" name="Content Placeholder 5" descr="Screen Clipping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02" y="1905000"/>
            <a:ext cx="7696596" cy="4369025"/>
          </a:xfrm>
        </p:spPr>
      </p:pic>
    </p:spTree>
    <p:extLst>
      <p:ext uri="{BB962C8B-B14F-4D97-AF65-F5344CB8AC3E}">
        <p14:creationId xmlns:p14="http://schemas.microsoft.com/office/powerpoint/2010/main" val="28757296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PresentationMetadata xmlns:xsi=&quot;http://www.w3.org/2001/XMLSchema-instance&quot; xmlns:xsd=&quot;http://www.w3.org/2001/XMLSchema&quot;&gt;&#10;  &lt;TransitionType&gt;Direct&lt;/TransitionType&gt;&#10;  &lt;UniqueID&gt;0&lt;/UniqueID&gt;&#10;  &lt;ShowPreviews&gt;true&lt;/ShowPreviews&gt;&#10;  &lt;ShowReviews&gt;true&lt;/ShowReviews&gt;&#10;  &lt;SectionTemplate&gt;Template2&lt;/SectionTemplate&gt;&#10;  &lt;SectionTemplateColor&gt;&#10;    &lt;A&gt;255&lt;/A&gt;&#10;    &lt;R&gt;128&lt;/R&gt;&#10;    &lt;G&gt;128&lt;/G&gt;&#10;    &lt;B&gt;128&lt;/B&gt;&#10;    &lt;ScA&gt;1&lt;/ScA&gt;&#10;    &lt;ScR&gt;0.2158605&lt;/ScR&gt;&#10;    &lt;ScG&gt;0.2158605&lt;/ScG&gt;&#10;    &lt;ScB&gt;0.2158605&lt;/ScB&gt;&#10;  &lt;/SectionTemplateColor&gt;&#10;  &lt;SectionArrangement&gt;Simple&lt;/SectionArrangement&gt;&#10;&lt;/PresentationMetadata&gt;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08Them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F08Theme</Template>
  <TotalTime>0</TotalTime>
  <Words>235</Words>
  <Application>Microsoft Macintosh PowerPoint</Application>
  <PresentationFormat>On-screen Show (4:3)</PresentationFormat>
  <Paragraphs>20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Consolas</vt:lpstr>
      <vt:lpstr>Corbel</vt:lpstr>
      <vt:lpstr>Times</vt:lpstr>
      <vt:lpstr>Times New Roman</vt:lpstr>
      <vt:lpstr>Wingdings</vt:lpstr>
      <vt:lpstr>Wingdings 2</vt:lpstr>
      <vt:lpstr>F08Theme</vt:lpstr>
      <vt:lpstr>Lecture 32: Ethics</vt:lpstr>
      <vt:lpstr>Data Driven Decisions</vt:lpstr>
      <vt:lpstr>Data Driven Decisions</vt:lpstr>
      <vt:lpstr>What is the Impact?</vt:lpstr>
      <vt:lpstr>What is the Impact?</vt:lpstr>
      <vt:lpstr>What is the Impact?</vt:lpstr>
      <vt:lpstr>Non-"Big Data" Issues</vt:lpstr>
      <vt:lpstr>Non-"Big Data" Issues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cp:lastModifiedBy/>
  <cp:revision>1</cp:revision>
  <dcterms:created xsi:type="dcterms:W3CDTF">2019-11-26T17:13:37Z</dcterms:created>
  <dcterms:modified xsi:type="dcterms:W3CDTF">2020-11-09T15:03:11Z</dcterms:modified>
</cp:coreProperties>
</file>